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67" r:id="rId4"/>
    <p:sldId id="261" r:id="rId5"/>
    <p:sldId id="268" r:id="rId6"/>
    <p:sldId id="269" r:id="rId7"/>
    <p:sldId id="270" r:id="rId8"/>
    <p:sldId id="272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E62F77-5450-942D-D710-AF264E30FE3D}" v="6" dt="2025-06-09T23:06:01.765"/>
    <p1510:client id="{EBD0F851-6981-454F-9BA6-5E819943F57A}" v="9" dt="2025-06-09T04:52:11.091"/>
    <p1510:client id="{F27FC022-291C-0C69-8899-B34FB6F32A17}" v="4" dt="2025-06-09T23:03:34.998"/>
  </p1510:revLst>
</p1510:revInfo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>
      <p:cViewPr varScale="1">
        <p:scale>
          <a:sx n="47" d="100"/>
          <a:sy n="47" d="100"/>
        </p:scale>
        <p:origin x="996" y="27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B725B-653D-4166-A8E9-72A38A1847CF}" type="datetimeFigureOut">
              <a:rPr lang="en-US"/>
              <a:t>7/26/2025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61E8E-D392-497B-BB21-122DD7C27CF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8353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3F64CD-0576-4A9A-BD06-7889D6E60BDC}" type="datetimeFigureOut">
              <a:rPr lang="en-US"/>
              <a:t>7/26/2025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55D449-B875-4B8D-8E66-224D27E54C9A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9979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https://www.qure.ai/us</a:t>
            </a:r>
          </a:p>
          <a:p>
            <a:endParaRPr lang="en-US" dirty="0"/>
          </a:p>
          <a:p>
            <a:r>
              <a:rPr lang="en-US" dirty="0"/>
              <a:t>https://www.acrobiosystems.com/L-408-PD-L1.html</a:t>
            </a:r>
          </a:p>
          <a:p>
            <a:endParaRPr lang="en-US" dirty="0"/>
          </a:p>
          <a:p>
            <a:r>
              <a:rPr lang="en-US" dirty="0"/>
              <a:t>https://www.aidoc.com/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5D449-B875-4B8D-8E66-224D27E54C9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21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225" y="1828800"/>
            <a:ext cx="4098175" cy="317738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225" y="5181600"/>
            <a:ext cx="4098175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7" name="Picture 6" descr="EKG lin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8688" y="-1"/>
            <a:ext cx="700013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7/26/2025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ctangle"/>
          <p:cNvSpPr/>
          <p:nvPr/>
        </p:nvSpPr>
        <p:spPr>
          <a:xfrm>
            <a:off x="9982200" y="0"/>
            <a:ext cx="22098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58399" y="457201"/>
            <a:ext cx="2057401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457200"/>
            <a:ext cx="9067800" cy="5943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7/26/2025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7/26/2025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ctangle"/>
          <p:cNvSpPr/>
          <p:nvPr/>
        </p:nvSpPr>
        <p:spPr>
          <a:xfrm>
            <a:off x="265112" y="228600"/>
            <a:ext cx="116586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828800"/>
            <a:ext cx="7772400" cy="317738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5181600"/>
            <a:ext cx="7772400" cy="685800"/>
          </a:xfrm>
        </p:spPr>
        <p:txBody>
          <a:bodyPr>
            <a:normAutofit/>
          </a:bodyPr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825624"/>
            <a:ext cx="4800600" cy="45751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4"/>
            <a:ext cx="4800600" cy="45751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7/26/2025</a:t>
            </a:fld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828799"/>
            <a:ext cx="4800600" cy="762000"/>
          </a:xfrm>
        </p:spPr>
        <p:txBody>
          <a:bodyPr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90799"/>
            <a:ext cx="4800600" cy="38100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28799"/>
            <a:ext cx="4800600" cy="762000"/>
          </a:xfrm>
        </p:spPr>
        <p:txBody>
          <a:bodyPr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90799"/>
            <a:ext cx="4800600" cy="38100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7/26/2025</a:t>
            </a:fld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7/26/2025</a:t>
            </a:fld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7/26/2025</a:t>
            </a:fld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ctangle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9" name="Rectangle 8" descr="Rectangle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2700" y="3200400"/>
            <a:ext cx="3932237" cy="1752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57201"/>
            <a:ext cx="5943600" cy="5943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2699" y="5029200"/>
            <a:ext cx="3932237" cy="13716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ctangle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9" name="Rectangle 8" descr="Rectangle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5240" y="3200400"/>
            <a:ext cx="3932237" cy="1752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" y="0"/>
            <a:ext cx="7008810" cy="6857999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5240" y="5029200"/>
            <a:ext cx="3932237" cy="137464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d bar" descr="Red bar"/>
          <p:cNvSpPr/>
          <p:nvPr/>
        </p:nvSpPr>
        <p:spPr>
          <a:xfrm>
            <a:off x="1" y="1"/>
            <a:ext cx="12188824" cy="1524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799"/>
            <a:ext cx="9144000" cy="4572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481760"/>
            <a:ext cx="78486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7800" y="6465885"/>
            <a:ext cx="10668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7/26/2025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481760"/>
            <a:ext cx="8382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68680" indent="-182563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5156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23444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41732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60020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8308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ookings.edu/articles/risks-and-remedies-for-artificial-intelligence-in-health-care/" TargetMode="External"/><Relationship Id="rId2" Type="http://schemas.openxmlformats.org/officeDocument/2006/relationships/hyperlink" Target="http://www.fda.gov/medical-device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cus.ai/blog/risks-of-ai-in-healthcar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 in Healthcare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1600" dirty="0"/>
              <a:t>Alfredo Garza, Richard Rodriguez, Olaleye Bakare, Khizar Khan</a:t>
            </a:r>
          </a:p>
          <a:p>
            <a:r>
              <a:rPr lang="en-US" b="1" dirty="0">
                <a:solidFill>
                  <a:srgbClr val="666666"/>
                </a:solidFill>
              </a:rPr>
              <a:t>6253-14719-ITAI-2372</a:t>
            </a:r>
            <a:endParaRPr lang="en-US" dirty="0"/>
          </a:p>
          <a:p>
            <a:r>
              <a:rPr lang="en-US" sz="1600" dirty="0"/>
              <a:t>09-Jun-2025</a:t>
            </a:r>
          </a:p>
        </p:txBody>
      </p:sp>
    </p:spTree>
    <p:extLst>
      <p:ext uri="{BB962C8B-B14F-4D97-AF65-F5344CB8AC3E}">
        <p14:creationId xmlns:p14="http://schemas.microsoft.com/office/powerpoint/2010/main" val="43514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E1BAFE-7FB5-7E62-3417-CA6A0EAA5769}"/>
              </a:ext>
            </a:extLst>
          </p:cNvPr>
          <p:cNvSpPr txBox="1"/>
          <p:nvPr/>
        </p:nvSpPr>
        <p:spPr>
          <a:xfrm>
            <a:off x="342900" y="2057400"/>
            <a:ext cx="11315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Font typeface="Arial" panose="020B0604020202020204" pitchFamily="34" charset="0"/>
              <a:buChar char="•"/>
            </a:pPr>
            <a:r>
              <a:rPr lang="en-GB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AI’s Role:</a:t>
            </a:r>
            <a:r>
              <a:rPr lang="en-GB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Enhances diagnostics, efficiency, and personalized care in healthcare.</a:t>
            </a:r>
            <a:br>
              <a:rPr lang="en-GB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GB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rtl="0">
              <a:buFont typeface="Arial" panose="020B0604020202020204" pitchFamily="34" charset="0"/>
              <a:buChar char="•"/>
            </a:pPr>
            <a:r>
              <a:rPr lang="en-GB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Key Impact:</a:t>
            </a:r>
            <a:r>
              <a:rPr lang="en-GB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Saves lives, reduces costs, improves access.</a:t>
            </a:r>
            <a:br>
              <a:rPr lang="en-GB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GB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rtl="0">
              <a:buFont typeface="Arial" panose="020B0604020202020204" pitchFamily="34" charset="0"/>
              <a:buChar char="•"/>
            </a:pPr>
            <a:r>
              <a:rPr lang="en-GB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Challenges Remain:</a:t>
            </a:r>
            <a:r>
              <a:rPr lang="en-GB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Privacy, fairness, and regulatory hurdles.</a:t>
            </a:r>
            <a:br>
              <a:rPr lang="en-GB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GB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rtl="0">
              <a:buFont typeface="Arial" panose="020B0604020202020204" pitchFamily="34" charset="0"/>
              <a:buChar char="•"/>
            </a:pPr>
            <a:r>
              <a:rPr lang="en-GB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Future Promise:</a:t>
            </a:r>
            <a:r>
              <a:rPr lang="en-GB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Multimodal AI, federated learning for innovation.</a:t>
            </a:r>
            <a:br>
              <a:rPr lang="en-GB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GB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rtl="0">
              <a:buFont typeface="Arial" panose="020B0604020202020204" pitchFamily="34" charset="0"/>
              <a:buChar char="•"/>
            </a:pPr>
            <a:r>
              <a:rPr lang="en-GB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Call-to-Action:</a:t>
            </a:r>
            <a:r>
              <a:rPr lang="en-GB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Support ethical AI development for equitable healthcare.</a:t>
            </a:r>
          </a:p>
        </p:txBody>
      </p:sp>
    </p:spTree>
    <p:extLst>
      <p:ext uri="{BB962C8B-B14F-4D97-AF65-F5344CB8AC3E}">
        <p14:creationId xmlns:p14="http://schemas.microsoft.com/office/powerpoint/2010/main" val="54710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05ABC-46D2-4B68-2732-6890A858C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228600"/>
            <a:ext cx="9525000" cy="1066800"/>
          </a:xfrm>
        </p:spPr>
        <p:txBody>
          <a:bodyPr>
            <a:normAutofit fontScale="90000"/>
          </a:bodyPr>
          <a:lstStyle/>
          <a:p>
            <a:r>
              <a:rPr lang="en-GB" dirty="0"/>
              <a:t>References &amp; Acknowledgments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5E9788-B965-A321-71C3-01876CE14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47800"/>
            <a:ext cx="10820400" cy="4876800"/>
          </a:xfrm>
        </p:spPr>
        <p:txBody>
          <a:bodyPr>
            <a:normAutofit fontScale="92500" lnSpcReduction="10000"/>
          </a:bodyPr>
          <a:lstStyle/>
          <a:p>
            <a:pPr rtl="0">
              <a:buFont typeface="Arial" panose="020B0604020202020204" pitchFamily="34" charset="0"/>
              <a:buChar char="•"/>
            </a:pPr>
            <a:r>
              <a:rPr lang="en-GB" dirty="0"/>
              <a:t> Litjens, G., et al. (2017). Deep learning in medical imaging. </a:t>
            </a:r>
            <a:r>
              <a:rPr lang="en-GB" i="1" dirty="0"/>
              <a:t>Nature</a:t>
            </a:r>
            <a:r>
              <a:rPr lang="en-GB" dirty="0"/>
              <a:t>, 542(7640), 155–159. www.nature.com/articles/nature21056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GB" dirty="0"/>
              <a:t> MIMIC-III dataset: Critical care database. (2020). PhysioNet. physionet.org/content/mimiciii/1.4/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GB" dirty="0"/>
              <a:t> CheXpert dataset: Chest X-ray dataset. (2019). Stanford University. stanfordmlgroup.github.io/projects/chexpert/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GB" dirty="0"/>
              <a:t> TensorFlow: Open-source ML framework. (2025). Google. www.tensorflow.org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GB" dirty="0"/>
              <a:t> Acknowledgments: Team members for research, Dr. Smith for guidance.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GB" dirty="0"/>
              <a:t> FDA. (2024). AI/ML-based medical devices. 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www.fda.gov/medical-devices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pPr rtl="0">
              <a:buFont typeface="Arial" panose="020B0604020202020204" pitchFamily="34" charset="0"/>
              <a:buChar char="•"/>
            </a:pPr>
            <a:r>
              <a:rPr lang="en-GB" dirty="0"/>
              <a:t> </a:t>
            </a:r>
            <a:r>
              <a:rPr lang="en-US" b="1" dirty="0"/>
              <a:t>Risks and remedies for artificial intelligence in health care -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external site</a:t>
            </a: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5 Big Risks and Challenges of AI in Healthcare in 2023 -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external site</a:t>
            </a: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Images AI Generated by Microsoft’s copilot 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18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Healthcare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Healthcare is the improvement or maintenance of health via the prevention, diagnosis, and treatment of disease, injury and physical or mental illness.</a:t>
            </a:r>
          </a:p>
          <a:p>
            <a:r>
              <a:rPr lang="en-US" dirty="0"/>
              <a:t>A key challenge in this field is many physicians and patients may be reluctant to start relying on AI-driven diagnostics and treatment recommendations.</a:t>
            </a:r>
          </a:p>
          <a:p>
            <a:r>
              <a:rPr lang="en-US" dirty="0"/>
              <a:t>Predictive analytics for disease prevention help analyze patient data to accurately predict potential health risks and recommend preventive measures .</a:t>
            </a:r>
          </a:p>
        </p:txBody>
      </p:sp>
    </p:spTree>
    <p:extLst>
      <p:ext uri="{BB962C8B-B14F-4D97-AF65-F5344CB8AC3E}">
        <p14:creationId xmlns:p14="http://schemas.microsoft.com/office/powerpoint/2010/main" val="177296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9E73D-4E8B-E7EC-D78E-6D60A70B5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8C77-8526-BAB5-A73C-E1A92B849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AI Use Case Motivation - Explainability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E6913-E14A-0298-E5B9-A194D32457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1825624"/>
            <a:ext cx="4800600" cy="4575175"/>
          </a:xfrm>
        </p:spPr>
        <p:txBody>
          <a:bodyPr>
            <a:normAutofit/>
          </a:bodyPr>
          <a:lstStyle/>
          <a:p>
            <a:r>
              <a:rPr lang="en-US" dirty="0"/>
              <a:t>How to build trust in AI forecasts and predictive treatment recommendations</a:t>
            </a:r>
          </a:p>
          <a:p>
            <a:endParaRPr lang="en-US" dirty="0"/>
          </a:p>
          <a:p>
            <a:r>
              <a:rPr lang="en-US" dirty="0"/>
              <a:t>Example: Hospitals being adoption of explainable AI (XAI) to help Healthcare professionals verify AI-driven discoveries which are then relayed to patients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CA2D5D-AA62-AA87-7BF3-B440C76552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32909" y="1825625"/>
            <a:ext cx="4583982" cy="4575175"/>
          </a:xfrm>
        </p:spPr>
      </p:pic>
    </p:spTree>
    <p:extLst>
      <p:ext uri="{BB962C8B-B14F-4D97-AF65-F5344CB8AC3E}">
        <p14:creationId xmlns:p14="http://schemas.microsoft.com/office/powerpoint/2010/main" val="382136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0800000" flipV="1">
            <a:off x="838200" y="685801"/>
            <a:ext cx="10515600" cy="304799"/>
          </a:xfrm>
        </p:spPr>
        <p:txBody>
          <a:bodyPr>
            <a:normAutofit fontScale="90000"/>
          </a:bodyPr>
          <a:lstStyle/>
          <a:p>
            <a:r>
              <a:rPr lang="en-US" dirty="0"/>
              <a:t>AI Techniques Used in Health care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11E170-0688-0CC7-DEA7-9CCC650519A2}"/>
              </a:ext>
            </a:extLst>
          </p:cNvPr>
          <p:cNvSpPr txBox="1"/>
          <p:nvPr/>
        </p:nvSpPr>
        <p:spPr>
          <a:xfrm>
            <a:off x="304800" y="914400"/>
            <a:ext cx="115824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</a:rPr>
              <a:t>Convolutional Neural Networks (CNNs):</a:t>
            </a:r>
            <a:r>
              <a:rPr lang="en-GB" sz="2400" dirty="0">
                <a:solidFill>
                  <a:schemeClr val="bg1"/>
                </a:solidFill>
              </a:rPr>
              <a:t> Analyse medical images (e.g., X-rays, MRIs) for disease detection.</a:t>
            </a:r>
            <a:br>
              <a:rPr lang="en-GB" sz="2400" dirty="0">
                <a:solidFill>
                  <a:schemeClr val="bg1"/>
                </a:solidFill>
              </a:rPr>
            </a:br>
            <a:endParaRPr lang="en-GB" sz="2400" dirty="0">
              <a:solidFill>
                <a:schemeClr val="bg1"/>
              </a:solidFill>
            </a:endParaRPr>
          </a:p>
          <a:p>
            <a:pPr rtl="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</a:rPr>
              <a:t>Natural Language Processing (NLP):</a:t>
            </a:r>
            <a:r>
              <a:rPr lang="en-GB" sz="2400" dirty="0">
                <a:solidFill>
                  <a:schemeClr val="bg1"/>
                </a:solidFill>
              </a:rPr>
              <a:t> Extract insights from clinical notes, patient records.</a:t>
            </a:r>
            <a:br>
              <a:rPr lang="en-GB" sz="2400" dirty="0">
                <a:solidFill>
                  <a:schemeClr val="bg1"/>
                </a:solidFill>
              </a:rPr>
            </a:br>
            <a:endParaRPr lang="en-GB" sz="2400" dirty="0">
              <a:solidFill>
                <a:schemeClr val="bg1"/>
              </a:solidFill>
            </a:endParaRPr>
          </a:p>
          <a:p>
            <a:pPr rtl="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</a:rPr>
              <a:t>Recurrent Neural Networks (RNNs):</a:t>
            </a:r>
            <a:r>
              <a:rPr lang="en-GB" sz="2400" dirty="0">
                <a:solidFill>
                  <a:schemeClr val="bg1"/>
                </a:solidFill>
              </a:rPr>
              <a:t> Predict patient outcomes from time-series data.</a:t>
            </a:r>
            <a:br>
              <a:rPr lang="en-GB" sz="2400" dirty="0">
                <a:solidFill>
                  <a:schemeClr val="bg1"/>
                </a:solidFill>
              </a:rPr>
            </a:br>
            <a:endParaRPr lang="en-GB" sz="2400" dirty="0">
              <a:solidFill>
                <a:schemeClr val="bg1"/>
              </a:solidFill>
            </a:endParaRPr>
          </a:p>
          <a:p>
            <a:pPr rtl="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</a:rPr>
              <a:t>Reinforcement Learning:</a:t>
            </a:r>
            <a:r>
              <a:rPr lang="en-GB" sz="2400" dirty="0">
                <a:solidFill>
                  <a:schemeClr val="bg1"/>
                </a:solidFill>
              </a:rPr>
              <a:t> Optimize treatment plans, resource allocation.</a:t>
            </a:r>
            <a:br>
              <a:rPr lang="en-GB" sz="2400" dirty="0">
                <a:solidFill>
                  <a:schemeClr val="bg1"/>
                </a:solidFill>
              </a:rPr>
            </a:br>
            <a:endParaRPr lang="en-GB" sz="2400" dirty="0">
              <a:solidFill>
                <a:schemeClr val="bg1"/>
              </a:solidFill>
            </a:endParaRPr>
          </a:p>
          <a:p>
            <a:pPr rtl="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</a:rPr>
              <a:t>Timeline:</a:t>
            </a:r>
            <a:r>
              <a:rPr lang="en-GB" sz="2400" dirty="0">
                <a:solidFill>
                  <a:schemeClr val="bg1"/>
                </a:solidFill>
              </a:rPr>
              <a:t> AI in radiology (2010s), NLP in EHRs (2020s).</a:t>
            </a:r>
            <a:br>
              <a:rPr lang="en-GB" sz="2400" dirty="0">
                <a:solidFill>
                  <a:schemeClr val="bg1"/>
                </a:solidFill>
              </a:rPr>
            </a:br>
            <a:endParaRPr lang="en-GB" sz="2400" dirty="0">
              <a:solidFill>
                <a:schemeClr val="bg1"/>
              </a:solidFill>
            </a:endParaRPr>
          </a:p>
          <a:p>
            <a:pPr rtl="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</a:rPr>
              <a:t>Visual:</a:t>
            </a:r>
            <a:r>
              <a:rPr lang="en-GB" sz="2400" dirty="0">
                <a:solidFill>
                  <a:schemeClr val="bg1"/>
                </a:solidFill>
              </a:rPr>
              <a:t> Simplified CNN diagram for radiology.</a:t>
            </a:r>
          </a:p>
        </p:txBody>
      </p:sp>
    </p:spTree>
    <p:extLst>
      <p:ext uri="{BB962C8B-B14F-4D97-AF65-F5344CB8AC3E}">
        <p14:creationId xmlns:p14="http://schemas.microsoft.com/office/powerpoint/2010/main" val="353771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216DA-72A5-C956-DDD9-310CE0C94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F9877-D1BF-4B10-7B5F-A79D122ED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Applications (Case Studies)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629E0-46B5-8DD9-1079-01F59AB8C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Qure.ai – An FDA cleared solution to detect, measure and track biometrics. Products include Lung Caner Suite (detect early-stage lung cancers on chest X-rays) and Emergency Suite (detect expanding findings like Pulmonary Embolisms, brain bleeds and collapsed lungs).</a:t>
            </a:r>
          </a:p>
          <a:p>
            <a:r>
              <a:rPr lang="en-US" dirty="0"/>
              <a:t>PathAI – AI-powered pathology application used for drug and diagnostic development. These include quantifying cancer-causing biomarkers in patients, spatial characteristics of tumors on a microscopic scale.</a:t>
            </a:r>
          </a:p>
          <a:p>
            <a:r>
              <a:rPr lang="en-US" dirty="0"/>
              <a:t>Aidoc – A clinical AI solution to unify healthcare AI platforms to improve workflows and patient data accuracy. This connection of care teams across specialties and departments.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2D4D71-EF57-0B1C-89D8-EACC95692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6000"/>
            <a:ext cx="1777033" cy="5942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3961E1-0232-952C-0F65-FE5A71431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15805"/>
            <a:ext cx="1600200" cy="6214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D13660-6D13-E753-ADBE-966988456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" y="5353801"/>
            <a:ext cx="1524000" cy="55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9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34B4F-5993-2EFE-0C4B-411003EE4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61F6A-7C00-F249-522D-3B12A48F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&amp;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8C3F6-E3D1-789D-14E1-A1A3234EC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677" y="1752600"/>
            <a:ext cx="10515600" cy="4800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Improved Diagnostics : AI detects cancer at 95% accuracy, reducing misdiagnosis</a:t>
            </a:r>
            <a:r>
              <a:rPr lang="en-GB" b="0" i="0" dirty="0">
                <a:solidFill>
                  <a:srgbClr val="005A8B"/>
                </a:solidFill>
                <a:effectLst/>
                <a:latin typeface="Open Sans" panose="020B0606030504020204" pitchFamily="34" charset="0"/>
              </a:rPr>
              <a:t>.</a:t>
            </a:r>
            <a:br>
              <a:rPr lang="en-GB" b="0" i="0" dirty="0">
                <a:solidFill>
                  <a:srgbClr val="005A8B"/>
                </a:solidFill>
                <a:effectLst/>
                <a:latin typeface="Open Sans" panose="020B0606030504020204" pitchFamily="34" charset="0"/>
              </a:rPr>
            </a:br>
            <a:br>
              <a:rPr lang="en-GB" b="0" i="0" dirty="0">
                <a:solidFill>
                  <a:srgbClr val="005A8B"/>
                </a:solidFill>
                <a:effectLst/>
                <a:latin typeface="Open Sans" panose="020B0606030504020204" pitchFamily="34" charset="0"/>
              </a:rPr>
            </a:br>
            <a:r>
              <a:rPr lang="en-GB" b="0" i="0" dirty="0">
                <a:solidFill>
                  <a:srgbClr val="191919"/>
                </a:solidFill>
                <a:effectLst/>
                <a:latin typeface="Open Sans" panose="020B0606030504020204" pitchFamily="34" charset="0"/>
              </a:rPr>
              <a:t>Efficiency:  Reduces radiologists time on image analysis by 30%.</a:t>
            </a:r>
            <a:br>
              <a:rPr lang="en-GB" b="0" i="0" dirty="0">
                <a:solidFill>
                  <a:srgbClr val="191919"/>
                </a:solidFill>
                <a:effectLst/>
                <a:latin typeface="Open Sans" panose="020B0606030504020204" pitchFamily="34" charset="0"/>
              </a:rPr>
            </a:br>
            <a:br>
              <a:rPr lang="en-GB" b="0" i="0" dirty="0">
                <a:solidFill>
                  <a:srgbClr val="191919"/>
                </a:solidFill>
                <a:effectLst/>
                <a:latin typeface="Open Sans" panose="020B0606030504020204" pitchFamily="34" charset="0"/>
              </a:rPr>
            </a:br>
            <a:r>
              <a:rPr lang="en-GB" b="0" i="0" dirty="0">
                <a:solidFill>
                  <a:srgbClr val="191919"/>
                </a:solidFill>
                <a:effectLst/>
                <a:latin typeface="Open Sans" panose="020B0606030504020204" pitchFamily="34" charset="0"/>
              </a:rPr>
              <a:t>Cost Savings:  Reduces healthcare expenditure through early diagnosis.</a:t>
            </a:r>
            <a:br>
              <a:rPr lang="en-GB" b="0" i="0" dirty="0">
                <a:solidFill>
                  <a:srgbClr val="191919"/>
                </a:solidFill>
                <a:effectLst/>
                <a:latin typeface="Open Sans" panose="020B0606030504020204" pitchFamily="34" charset="0"/>
              </a:rPr>
            </a:br>
            <a:br>
              <a:rPr lang="en-GB" b="0" i="0" dirty="0">
                <a:solidFill>
                  <a:srgbClr val="191919"/>
                </a:solidFill>
                <a:effectLst/>
                <a:latin typeface="Open Sans" panose="020B0606030504020204" pitchFamily="34" charset="0"/>
              </a:rPr>
            </a:br>
            <a:r>
              <a:rPr lang="en-GB" b="0" i="0" dirty="0">
                <a:solidFill>
                  <a:srgbClr val="191919"/>
                </a:solidFill>
                <a:effectLst/>
                <a:latin typeface="Open Sans" panose="020B0606030504020204" pitchFamily="34" charset="0"/>
              </a:rPr>
              <a:t>Patient Outcomes:  Treatments are adjusted to patients to achieve higher recovery rates.</a:t>
            </a:r>
            <a:br>
              <a:rPr lang="en-GB" b="0" i="0" dirty="0">
                <a:solidFill>
                  <a:srgbClr val="191919"/>
                </a:solidFill>
                <a:effectLst/>
                <a:latin typeface="Open Sans" panose="020B0606030504020204" pitchFamily="34" charset="0"/>
              </a:rPr>
            </a:br>
            <a:br>
              <a:rPr lang="en-GB" b="0" i="0" dirty="0">
                <a:solidFill>
                  <a:srgbClr val="191919"/>
                </a:solidFill>
                <a:effectLst/>
                <a:latin typeface="Open Sans" panose="020B0606030504020204" pitchFamily="34" charset="0"/>
              </a:rPr>
            </a:br>
            <a:r>
              <a:rPr lang="en-GB" b="0" i="0" dirty="0">
                <a:solidFill>
                  <a:srgbClr val="191919"/>
                </a:solidFill>
                <a:effectLst/>
                <a:latin typeface="Open Sans" panose="020B0606030504020204" pitchFamily="34" charset="0"/>
              </a:rPr>
              <a:t>Social Impact: Provides greater</a:t>
            </a:r>
            <a:r>
              <a:rPr lang="en-GB" dirty="0">
                <a:solidFill>
                  <a:srgbClr val="B64F00"/>
                </a:solidFill>
                <a:latin typeface="Open Sans" panose="020B0606030504020204" pitchFamily="34" charset="0"/>
              </a:rPr>
              <a:t> </a:t>
            </a:r>
            <a:r>
              <a:rPr lang="en-GB" b="0" i="0" dirty="0">
                <a:solidFill>
                  <a:srgbClr val="191919"/>
                </a:solidFill>
                <a:effectLst/>
                <a:latin typeface="Open Sans" panose="020B0606030504020204" pitchFamily="34" charset="0"/>
              </a:rPr>
              <a:t>access to diagnostics in remote towns .</a:t>
            </a:r>
            <a:br>
              <a:rPr lang="en-GB" b="0" i="0" dirty="0">
                <a:solidFill>
                  <a:srgbClr val="191919"/>
                </a:solidFill>
                <a:effectLst/>
                <a:latin typeface="Open Sans" panose="020B0606030504020204" pitchFamily="34" charset="0"/>
              </a:rPr>
            </a:br>
            <a:br>
              <a:rPr lang="en-GB" b="0" i="0" dirty="0">
                <a:solidFill>
                  <a:srgbClr val="191919"/>
                </a:solidFill>
                <a:effectLst/>
                <a:latin typeface="Open Sans" panose="020B0606030504020204" pitchFamily="34" charset="0"/>
              </a:rPr>
            </a:br>
            <a:r>
              <a:rPr lang="en-GB" b="0" i="0" dirty="0">
                <a:solidFill>
                  <a:srgbClr val="191919"/>
                </a:solidFill>
                <a:effectLst/>
                <a:latin typeface="Open Sans" panose="020B0606030504020204" pitchFamily="34" charset="0"/>
              </a:rPr>
              <a:t>Economic Benefit: Potential U.S. healthcare savings of $150B by 2026.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39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18F7B-D19D-E95F-8676-35A81C5DC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B4532-2987-FBC0-2E53-E0DD33AA3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37491"/>
            <a:ext cx="9067799" cy="1272383"/>
          </a:xfrm>
        </p:spPr>
        <p:txBody>
          <a:bodyPr/>
          <a:lstStyle/>
          <a:p>
            <a:r>
              <a:rPr lang="en-US" dirty="0"/>
              <a:t>Challenges &amp; Risks in Healthcare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CB550-9EAE-CAF0-247D-99AD123FD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418" y="1843545"/>
            <a:ext cx="7509981" cy="4709655"/>
          </a:xfrm>
        </p:spPr>
        <p:txBody>
          <a:bodyPr>
            <a:norm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Privacy: Protecting sensitive patient data according to HIPAA.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Fairness: Biased algorithms pose risk of unequal care provision.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Regulation: FDA approvals complicate hospital adoption of AI.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Quality: Poor quality EHR data affects model accuracy.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Ethical Concerns: Manipulative use of AI in patient triage.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FE1DC7-7834-7014-D83F-862F20F72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0" y="1584383"/>
            <a:ext cx="3429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53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60E9A-DADC-970B-6490-A1571147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79DBD-5F11-D51C-944A-592130AB9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00200"/>
            <a:ext cx="11582400" cy="51585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 in healthcare has incredible potential, but it also comes with significant risks. Here are some real-world examples:</a:t>
            </a:r>
          </a:p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Bias in AI Algorithms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AI models trained on biased datasets can lead to unequal healthcare outcomes. For instance, some AI-powered diagnostic tools have been found to be less accurate for certain demographic groups, leading to disparities in care.</a:t>
            </a:r>
          </a:p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Privacy Concerns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AI systems require vast amounts of patient data, raising concerns about data security and HIPAA compliance. Unauthorized access or breaches could expose sensitive patient information.</a:t>
            </a:r>
          </a:p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Regulatory Challenges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AI-driven medical tools often face hurdles in obtaining FDA approval, slowing their adoption in hospitals and clinics.</a:t>
            </a:r>
          </a:p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Errors in Diagnosis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AI-powered diagnostic tools can sometimes misinterpret medical images or patient data, leading to incorrect diagnoses and treatment plans.</a:t>
            </a:r>
          </a:p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Ethical Dilemmas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AI is increasingly used in patient triage, but there are concerns about its ability to make fair and ethical decisions, especially in life-or-death situations.</a:t>
            </a:r>
          </a:p>
          <a:p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78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2057400"/>
            <a:ext cx="6553200" cy="4701381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Multimodal AI: Combines imaging, text, genomics for whole-patient diagnostics.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Federated Learning: Trains models across hospitals without data exchange.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Responsible AI: Focus on fairness, transparency in healthcare AI.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Precision Medicine: AI tailors treatments to individual patient genetics.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 Problem: Real-time AI integration in emergency medicine.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Innovation: Wearable AI for continuous patient monitoring.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505200" y="1360092"/>
            <a:ext cx="4800600" cy="621108"/>
          </a:xfrm>
        </p:spPr>
        <p:txBody>
          <a:bodyPr/>
          <a:lstStyle/>
          <a:p>
            <a:pPr algn="ctr"/>
            <a:r>
              <a:rPr lang="en-US" dirty="0"/>
              <a:t>AI Concepts in Healthcare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55DEE73-B8F4-07B5-8066-B4547931AB7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010400" y="2590800"/>
            <a:ext cx="4800600" cy="3200400"/>
          </a:xfrm>
        </p:spPr>
      </p:pic>
    </p:spTree>
    <p:extLst>
      <p:ext uri="{BB962C8B-B14F-4D97-AF65-F5344CB8AC3E}">
        <p14:creationId xmlns:p14="http://schemas.microsoft.com/office/powerpoint/2010/main" val="263767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edical Design 16x9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41.potx" id="{D7485564-6666-4DDB-B0D3-55F6E694D6E5}" vid="{6E950D30-6FC6-4411-BCFF-468AD9ECA787}"/>
    </a:ext>
  </a:extLst>
</a:theme>
</file>

<file path=ppt/theme/theme2.xml><?xml version="1.0" encoding="utf-8"?>
<a:theme xmlns:a="http://schemas.openxmlformats.org/drawingml/2006/main" name="Office Them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Medical design presentation (widescreen)</Template>
  <TotalTime>161</TotalTime>
  <Words>992</Words>
  <Application>Microsoft Office PowerPoint</Application>
  <PresentationFormat>Widescreen</PresentationFormat>
  <Paragraphs>67</Paragraphs>
  <Slides>11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Medical Design 16x9</vt:lpstr>
      <vt:lpstr>AI in Healthcare</vt:lpstr>
      <vt:lpstr>What is Healthcare</vt:lpstr>
      <vt:lpstr>AI Use Case Motivation - Explainability</vt:lpstr>
      <vt:lpstr>AI Techniques Used in Health care</vt:lpstr>
      <vt:lpstr>Key Applications (Case Studies)</vt:lpstr>
      <vt:lpstr>Impact &amp; Benefits</vt:lpstr>
      <vt:lpstr>Challenges &amp; Risks in Healthcare AI</vt:lpstr>
      <vt:lpstr>Real World Examples</vt:lpstr>
      <vt:lpstr>Future Directions</vt:lpstr>
      <vt:lpstr>Conclusion</vt:lpstr>
      <vt:lpstr>References &amp; Acknowledgments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Fred Garza</dc:creator>
  <cp:lastModifiedBy>Richard Rodriguez</cp:lastModifiedBy>
  <cp:revision>13</cp:revision>
  <dcterms:created xsi:type="dcterms:W3CDTF">2025-06-07T18:11:19Z</dcterms:created>
  <dcterms:modified xsi:type="dcterms:W3CDTF">2025-07-26T14:34:37Z</dcterms:modified>
</cp:coreProperties>
</file>